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8" r:id="rId9"/>
    <p:sldId id="279" r:id="rId10"/>
    <p:sldId id="263" r:id="rId11"/>
    <p:sldId id="265" r:id="rId12"/>
    <p:sldId id="266" r:id="rId13"/>
    <p:sldId id="267" r:id="rId14"/>
    <p:sldId id="268" r:id="rId15"/>
    <p:sldId id="269" r:id="rId16"/>
    <p:sldId id="271" r:id="rId17"/>
    <p:sldId id="270" r:id="rId18"/>
    <p:sldId id="272" r:id="rId19"/>
    <p:sldId id="273" r:id="rId20"/>
    <p:sldId id="274" r:id="rId21"/>
    <p:sldId id="275" r:id="rId22"/>
    <p:sldId id="276" r:id="rId23"/>
    <p:sldId id="277" r:id="rId24"/>
    <p:sldId id="280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10" d="100"/>
          <a:sy n="110" d="100"/>
        </p:scale>
        <p:origin x="-79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A546BD-346B-C540-95A6-73790ECC3FFF}" type="datetimeFigureOut">
              <a:rPr lang="en-US" smtClean="0"/>
              <a:t>5/23/17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ABF7E-1432-BF41-AB8B-02668DB70F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91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EABF7E-1432-BF41-AB8B-02668DB70FF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111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12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74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14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4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034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678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12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273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373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959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985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7564E-A3A3-6A4D-873C-A28231DDCD1C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303AD-F7A5-BA46-9932-02DC56303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600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6232"/>
            <a:ext cx="7772400" cy="101758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Effect of Trigger and Selections on Background and Signal Samples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2545" y="1581728"/>
            <a:ext cx="8065655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Trigger: HT &gt; 250 </a:t>
            </a:r>
            <a:r>
              <a:rPr lang="en-US" sz="2400" dirty="0" err="1" smtClean="0"/>
              <a:t>GeV</a:t>
            </a:r>
            <a:r>
              <a:rPr lang="en-US" sz="2400" dirty="0" smtClean="0"/>
              <a:t>, MET &gt; 250 </a:t>
            </a:r>
            <a:r>
              <a:rPr lang="en-US" sz="2400" dirty="0" err="1" smtClean="0"/>
              <a:t>GeV</a:t>
            </a:r>
            <a:r>
              <a:rPr lang="en-US" sz="2400" dirty="0" smtClean="0"/>
              <a:t>. If HT &gt; 1000 </a:t>
            </a:r>
            <a:r>
              <a:rPr lang="en-US" sz="2400" dirty="0" err="1" smtClean="0"/>
              <a:t>GeV</a:t>
            </a:r>
            <a:r>
              <a:rPr lang="en-US" sz="2400" dirty="0" smtClean="0"/>
              <a:t>, MET &gt; 30 </a:t>
            </a:r>
            <a:r>
              <a:rPr lang="en-US" sz="2400" dirty="0" err="1" smtClean="0"/>
              <a:t>GeV</a:t>
            </a:r>
            <a:r>
              <a:rPr lang="en-US" sz="2400" dirty="0" smtClean="0"/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N-Jets: &gt; 0. 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 smtClean="0"/>
              <a:t>Δ</a:t>
            </a:r>
            <a:r>
              <a:rPr lang="el-GR" sz="2400" dirty="0" smtClean="0"/>
              <a:t>φ</a:t>
            </a:r>
            <a:r>
              <a:rPr lang="en-US" sz="2400" baseline="-25000" dirty="0" smtClean="0"/>
              <a:t>min</a:t>
            </a:r>
            <a:r>
              <a:rPr lang="en-US" sz="2400" dirty="0" smtClean="0"/>
              <a:t> &gt; 0.3.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|MHT-MET|/MET &lt; 0.5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Lepton </a:t>
            </a:r>
            <a:r>
              <a:rPr lang="en-US" sz="2400" dirty="0" smtClean="0"/>
              <a:t>Veto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nElectrons10 + nMuons10 (number of light leptons)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nPFLep5LowMT (</a:t>
            </a:r>
            <a:r>
              <a:rPr lang="en-US" sz="2400" dirty="0" smtClean="0"/>
              <a:t>extra check for leptons)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nPFHad10LowMT (</a:t>
            </a:r>
            <a:r>
              <a:rPr lang="en-US" sz="2400" dirty="0" smtClean="0"/>
              <a:t>proxy for </a:t>
            </a:r>
            <a:r>
              <a:rPr lang="en-US" sz="2400" dirty="0" err="1" smtClean="0"/>
              <a:t>taus</a:t>
            </a:r>
            <a:r>
              <a:rPr lang="en-US" sz="2400" dirty="0"/>
              <a:t>)</a:t>
            </a:r>
            <a:endParaRPr lang="en-US" sz="2400" dirty="0" smtClean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MT2: no cut for </a:t>
            </a:r>
            <a:r>
              <a:rPr lang="en-US" sz="2400" dirty="0" err="1" smtClean="0"/>
              <a:t>N</a:t>
            </a:r>
            <a:r>
              <a:rPr lang="en-US" sz="2400" baseline="-25000" dirty="0" err="1" smtClean="0"/>
              <a:t>j</a:t>
            </a:r>
            <a:r>
              <a:rPr lang="en-US" sz="2400" dirty="0" smtClean="0"/>
              <a:t> = 1, otherwise MT2 &gt; 200 </a:t>
            </a:r>
            <a:r>
              <a:rPr lang="en-US" sz="2400" dirty="0" err="1" smtClean="0"/>
              <a:t>GeV</a:t>
            </a:r>
            <a:r>
              <a:rPr lang="en-US" sz="2400" dirty="0" smtClean="0"/>
              <a:t>, MT2 &gt; 400 </a:t>
            </a:r>
            <a:r>
              <a:rPr lang="en-US" sz="2400" dirty="0" err="1" smtClean="0"/>
              <a:t>GeV</a:t>
            </a:r>
            <a:r>
              <a:rPr lang="en-US" sz="2400" dirty="0" smtClean="0"/>
              <a:t> if HT &gt; 1500 </a:t>
            </a:r>
            <a:r>
              <a:rPr lang="en-US" sz="2400" dirty="0" err="1" smtClean="0"/>
              <a:t>GeV</a:t>
            </a:r>
            <a:endParaRPr lang="en-US" sz="2400" dirty="0" smtClean="0"/>
          </a:p>
          <a:p>
            <a:pPr marL="742950" lvl="1" indent="-285750">
              <a:buFont typeface="Arial"/>
              <a:buChar char="•"/>
            </a:pPr>
            <a:endParaRPr lang="en-US" dirty="0" smtClean="0"/>
          </a:p>
          <a:p>
            <a:pPr marL="742950" lvl="1" indent="-285750">
              <a:buFont typeface="Arial"/>
              <a:buChar char="•"/>
            </a:pPr>
            <a:endParaRPr lang="en-US" dirty="0"/>
          </a:p>
          <a:p>
            <a:pPr marL="742950" lvl="1" indent="-285750"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1600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1bbbb_mg2200_mx200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08057" y="-305470"/>
            <a:ext cx="5635830" cy="83216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T1bbbb (Mg = 2200, </a:t>
            </a:r>
            <a:r>
              <a:rPr lang="en-US" dirty="0" err="1" smtClean="0"/>
              <a:t>Mχ</a:t>
            </a:r>
            <a:r>
              <a:rPr lang="en-US" dirty="0" smtClean="0"/>
              <a:t> = 200)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2944093" y="6029037"/>
            <a:ext cx="490681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1674092" y="5523346"/>
            <a:ext cx="12700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944093" y="5523346"/>
            <a:ext cx="0" cy="50569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674092" y="1547091"/>
            <a:ext cx="0" cy="397625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7200" y="6419395"/>
            <a:ext cx="5638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Other T1s similar.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659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T1bbbb (Mg = </a:t>
            </a:r>
            <a:r>
              <a:rPr lang="en-US" dirty="0" smtClean="0"/>
              <a:t>1700</a:t>
            </a:r>
            <a:r>
              <a:rPr lang="en-US" dirty="0"/>
              <a:t>, </a:t>
            </a:r>
            <a:r>
              <a:rPr lang="en-US" dirty="0" err="1"/>
              <a:t>Mχ</a:t>
            </a:r>
            <a:r>
              <a:rPr lang="en-US" dirty="0"/>
              <a:t> = </a:t>
            </a:r>
            <a:r>
              <a:rPr lang="en-US" dirty="0" smtClean="0"/>
              <a:t>1400</a:t>
            </a:r>
            <a:r>
              <a:rPr lang="en-US" dirty="0"/>
              <a:t>)</a:t>
            </a:r>
          </a:p>
        </p:txBody>
      </p:sp>
      <p:pic>
        <p:nvPicPr>
          <p:cNvPr id="5" name="Picture 4" descr="T1bbbb_mg1700_mx1400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38360" y="131268"/>
            <a:ext cx="5059364" cy="7470468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2089728" y="1835727"/>
            <a:ext cx="0" cy="355816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177310" y="5393893"/>
            <a:ext cx="0" cy="46412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089728" y="5393893"/>
            <a:ext cx="108065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3170384" y="5852103"/>
            <a:ext cx="4518889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65544" y="6211518"/>
            <a:ext cx="7689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As expected, much less MET and HT when </a:t>
            </a:r>
            <a:r>
              <a:rPr lang="en-US" dirty="0" err="1" smtClean="0"/>
              <a:t>χ</a:t>
            </a:r>
            <a:r>
              <a:rPr lang="en-US" dirty="0" smtClean="0"/>
              <a:t> sucks up a lot of the energy.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817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T2bb (</a:t>
            </a:r>
            <a:r>
              <a:rPr lang="en-US" dirty="0" err="1" smtClean="0"/>
              <a:t>Msq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1200</a:t>
            </a:r>
            <a:r>
              <a:rPr lang="en-US" dirty="0"/>
              <a:t>, </a:t>
            </a:r>
            <a:r>
              <a:rPr lang="en-US" dirty="0" err="1"/>
              <a:t>Mχ</a:t>
            </a:r>
            <a:r>
              <a:rPr lang="en-US" dirty="0"/>
              <a:t> = 2</a:t>
            </a:r>
            <a:r>
              <a:rPr lang="en-US" dirty="0" smtClean="0"/>
              <a:t>00)</a:t>
            </a:r>
            <a:endParaRPr lang="en-US" dirty="0"/>
          </a:p>
        </p:txBody>
      </p:sp>
      <p:pic>
        <p:nvPicPr>
          <p:cNvPr id="4" name="Picture 3" descr="T2bb_mst1200_mx200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74848" y="-97608"/>
            <a:ext cx="5393379" cy="7963662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812637" y="1685636"/>
            <a:ext cx="0" cy="379845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981037" y="5484091"/>
            <a:ext cx="0" cy="49414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812637" y="5484091"/>
            <a:ext cx="1168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981037" y="5978236"/>
            <a:ext cx="4777508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4204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3537"/>
            <a:ext cx="8229600" cy="914544"/>
          </a:xfrm>
        </p:spPr>
        <p:txBody>
          <a:bodyPr/>
          <a:lstStyle/>
          <a:p>
            <a:r>
              <a:rPr lang="en-US" dirty="0" smtClean="0"/>
              <a:t>T2bW </a:t>
            </a:r>
            <a:r>
              <a:rPr lang="en-US" dirty="0"/>
              <a:t>(</a:t>
            </a:r>
            <a:r>
              <a:rPr lang="en-US" dirty="0" err="1" smtClean="0"/>
              <a:t>Msq</a:t>
            </a:r>
            <a:r>
              <a:rPr lang="en-US" dirty="0" smtClean="0"/>
              <a:t> </a:t>
            </a:r>
            <a:r>
              <a:rPr lang="en-US" dirty="0"/>
              <a:t>= 1200, </a:t>
            </a:r>
            <a:r>
              <a:rPr lang="en-US" dirty="0" err="1"/>
              <a:t>Mχ</a:t>
            </a:r>
            <a:r>
              <a:rPr lang="en-US" dirty="0"/>
              <a:t> = 200)</a:t>
            </a:r>
          </a:p>
        </p:txBody>
      </p:sp>
      <p:pic>
        <p:nvPicPr>
          <p:cNvPr id="4" name="Picture 3" descr="T2bW_mst1200_mx200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50646" y="-289930"/>
            <a:ext cx="5425257" cy="8010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7909" y="6234484"/>
            <a:ext cx="8104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Heavy W takes a large fraction of </a:t>
            </a:r>
            <a:r>
              <a:rPr lang="en-US" dirty="0" err="1" smtClean="0"/>
              <a:t>squark</a:t>
            </a:r>
            <a:r>
              <a:rPr lang="en-US" dirty="0" smtClean="0"/>
              <a:t> momentum, leading to lower MET clustering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eg</a:t>
            </a:r>
            <a:r>
              <a:rPr lang="en-US" dirty="0" smtClean="0"/>
              <a:t> T2bb.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558636" y="1500909"/>
            <a:ext cx="0" cy="379845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773217" y="5299364"/>
            <a:ext cx="0" cy="51030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558636" y="5299364"/>
            <a:ext cx="121458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73217" y="5809673"/>
            <a:ext cx="48006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077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T2bb (</a:t>
            </a:r>
            <a:r>
              <a:rPr lang="en-US" dirty="0" err="1" smtClean="0"/>
              <a:t>Msq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800, </a:t>
            </a:r>
            <a:r>
              <a:rPr lang="en-US" dirty="0" err="1"/>
              <a:t>Mχ</a:t>
            </a:r>
            <a:r>
              <a:rPr lang="en-US" dirty="0"/>
              <a:t> = </a:t>
            </a:r>
            <a:r>
              <a:rPr lang="en-US" dirty="0" smtClean="0"/>
              <a:t>600</a:t>
            </a:r>
            <a:r>
              <a:rPr lang="en-US" dirty="0"/>
              <a:t>)</a:t>
            </a:r>
          </a:p>
        </p:txBody>
      </p:sp>
      <p:pic>
        <p:nvPicPr>
          <p:cNvPr id="4" name="Picture 3" descr="T2bb_mst800_mx600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14642" y="38278"/>
            <a:ext cx="4920015" cy="72647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1727" y="6130641"/>
            <a:ext cx="7895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Similar to T1, small mass splitting leads to less energetic visible components.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Lose a great deal of signal to the trigger in this section of phase space.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2055091" y="1697182"/>
            <a:ext cx="0" cy="3429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119582" y="5126182"/>
            <a:ext cx="0" cy="4872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055091" y="5126182"/>
            <a:ext cx="105756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112655" y="5581073"/>
            <a:ext cx="4380345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7785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T2bW (</a:t>
            </a:r>
            <a:r>
              <a:rPr lang="en-US" dirty="0" err="1" smtClean="0"/>
              <a:t>Msq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800, </a:t>
            </a:r>
            <a:r>
              <a:rPr lang="en-US" dirty="0" err="1"/>
              <a:t>Mχ</a:t>
            </a:r>
            <a:r>
              <a:rPr lang="en-US" dirty="0"/>
              <a:t> = </a:t>
            </a:r>
            <a:r>
              <a:rPr lang="en-US" dirty="0" smtClean="0"/>
              <a:t>600</a:t>
            </a:r>
            <a:r>
              <a:rPr lang="en-US" dirty="0"/>
              <a:t>)</a:t>
            </a:r>
          </a:p>
        </p:txBody>
      </p:sp>
      <p:pic>
        <p:nvPicPr>
          <p:cNvPr id="4" name="Picture 3" descr="T2bW_mst800_mx600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79600" y="-241793"/>
            <a:ext cx="5320147" cy="78555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6364" y="6181842"/>
            <a:ext cx="81210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More rounded, lower MET distribution is still visible. (Heavy W takes a large fraction of momentum.)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801092" y="1535545"/>
            <a:ext cx="0" cy="370609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981038" y="5241636"/>
            <a:ext cx="0" cy="54494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801092" y="5241636"/>
            <a:ext cx="1179946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981038" y="5765799"/>
            <a:ext cx="468514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555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1D Selections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541818"/>
          </a:xfrm>
        </p:spPr>
        <p:txBody>
          <a:bodyPr>
            <a:normAutofit lnSpcReduction="10000"/>
          </a:bodyPr>
          <a:lstStyle/>
          <a:p>
            <a:pPr marL="285750" indent="-285750"/>
            <a:r>
              <a:rPr lang="en-US" sz="2400" dirty="0"/>
              <a:t>N-Jets: &gt; 0. </a:t>
            </a:r>
            <a:r>
              <a:rPr lang="en-US" sz="2400" dirty="0" smtClean="0"/>
              <a:t>(No plot shown; </a:t>
            </a:r>
            <a:r>
              <a:rPr lang="en-US" sz="2400" dirty="0" err="1" smtClean="0"/>
              <a:t>Nj</a:t>
            </a:r>
            <a:r>
              <a:rPr lang="en-US" sz="2400" dirty="0" smtClean="0"/>
              <a:t> = 0 events don’t pass other selections.) </a:t>
            </a:r>
            <a:endParaRPr lang="en-US" sz="2400" dirty="0"/>
          </a:p>
          <a:p>
            <a:pPr marL="285750" indent="-285750"/>
            <a:r>
              <a:rPr lang="en-US" sz="2400" dirty="0" err="1"/>
              <a:t>Δ</a:t>
            </a:r>
            <a:r>
              <a:rPr lang="el-GR" sz="2400" dirty="0"/>
              <a:t>φ</a:t>
            </a:r>
            <a:r>
              <a:rPr lang="en-US" sz="2400" baseline="-25000" dirty="0"/>
              <a:t>min</a:t>
            </a:r>
            <a:r>
              <a:rPr lang="en-US" sz="2400" dirty="0"/>
              <a:t> &gt; 0.3.</a:t>
            </a:r>
          </a:p>
          <a:p>
            <a:pPr marL="285750" indent="-285750"/>
            <a:r>
              <a:rPr lang="en-US" sz="2400" dirty="0"/>
              <a:t>|MHT-MET|/MET &lt; 0.5</a:t>
            </a:r>
          </a:p>
          <a:p>
            <a:pPr lvl="1">
              <a:buFont typeface="Arial"/>
              <a:buChar char="•"/>
            </a:pPr>
            <a:r>
              <a:rPr lang="en-US" sz="2400" dirty="0"/>
              <a:t>“</a:t>
            </a:r>
            <a:r>
              <a:rPr lang="en-US" sz="2400" dirty="0" err="1"/>
              <a:t>DoM</a:t>
            </a:r>
            <a:r>
              <a:rPr lang="en-US" sz="2400" dirty="0" smtClean="0"/>
              <a:t>”</a:t>
            </a:r>
          </a:p>
          <a:p>
            <a:pPr lvl="1">
              <a:buFont typeface="Arial"/>
              <a:buChar char="•"/>
            </a:pPr>
            <a:r>
              <a:rPr lang="en-US" sz="2400" dirty="0" smtClean="0"/>
              <a:t>MHT = jets with </a:t>
            </a:r>
            <a:r>
              <a:rPr lang="en-US" sz="2400" dirty="0" err="1" smtClean="0"/>
              <a:t>pt</a:t>
            </a:r>
            <a:r>
              <a:rPr lang="en-US" sz="2400" dirty="0" smtClean="0"/>
              <a:t> &gt; 30 </a:t>
            </a:r>
            <a:r>
              <a:rPr lang="en-US" sz="2400" dirty="0" err="1" smtClean="0"/>
              <a:t>GeV</a:t>
            </a:r>
            <a:r>
              <a:rPr lang="en-US" sz="2400" dirty="0" smtClean="0"/>
              <a:t> and |</a:t>
            </a:r>
            <a:r>
              <a:rPr lang="en-US" sz="2400" dirty="0" err="1" smtClean="0"/>
              <a:t>η</a:t>
            </a:r>
            <a:r>
              <a:rPr lang="en-US" sz="2400" dirty="0" smtClean="0"/>
              <a:t>| &lt; 2.4</a:t>
            </a:r>
          </a:p>
          <a:p>
            <a:pPr lvl="1">
              <a:buFont typeface="Arial"/>
              <a:buChar char="•"/>
            </a:pPr>
            <a:r>
              <a:rPr lang="en-US" sz="2400" dirty="0" smtClean="0"/>
              <a:t>MET = everything</a:t>
            </a:r>
            <a:endParaRPr lang="en-US" sz="2400" dirty="0"/>
          </a:p>
          <a:p>
            <a:pPr marL="285750" indent="-285750"/>
            <a:r>
              <a:rPr lang="en-US" sz="2400" dirty="0"/>
              <a:t>Lepton Veto</a:t>
            </a:r>
          </a:p>
          <a:p>
            <a:pPr lvl="1">
              <a:buFont typeface="Arial"/>
              <a:buChar char="•"/>
            </a:pPr>
            <a:r>
              <a:rPr lang="en-US" sz="2400" dirty="0"/>
              <a:t>nElectrons10 + nMuons10 (number of light leptons)</a:t>
            </a:r>
          </a:p>
          <a:p>
            <a:pPr lvl="1">
              <a:buFont typeface="Arial"/>
              <a:buChar char="•"/>
            </a:pPr>
            <a:r>
              <a:rPr lang="en-US" sz="2400" dirty="0"/>
              <a:t>nPFLep5LowMT  = 0 (extra check for leptons)</a:t>
            </a:r>
          </a:p>
          <a:p>
            <a:pPr lvl="1">
              <a:buFont typeface="Arial"/>
              <a:buChar char="•"/>
            </a:pPr>
            <a:r>
              <a:rPr lang="en-US" sz="2400" dirty="0"/>
              <a:t>nPFHad10LowMT = 0 (proxy for </a:t>
            </a:r>
            <a:r>
              <a:rPr lang="en-US" sz="2400" dirty="0" err="1"/>
              <a:t>taus</a:t>
            </a:r>
            <a:r>
              <a:rPr lang="en-US" sz="2400" dirty="0"/>
              <a:t>)</a:t>
            </a:r>
          </a:p>
          <a:p>
            <a:pPr marL="285750" indent="-285750"/>
            <a:r>
              <a:rPr lang="en-US" sz="2400" dirty="0" smtClean="0"/>
              <a:t>N-1 plots for 1D cuts follow. Background is stacked, with signal points overlaid.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32799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818" y="-4902"/>
            <a:ext cx="8843818" cy="1143000"/>
          </a:xfrm>
        </p:spPr>
        <p:txBody>
          <a:bodyPr>
            <a:normAutofit/>
          </a:bodyPr>
          <a:lstStyle/>
          <a:p>
            <a:r>
              <a:rPr lang="en-US" sz="3600" dirty="0" err="1"/>
              <a:t>Δ</a:t>
            </a:r>
            <a:r>
              <a:rPr lang="el-GR" sz="3600" dirty="0"/>
              <a:t>φ</a:t>
            </a:r>
            <a:r>
              <a:rPr lang="en-US" sz="3600" baseline="-25000" dirty="0"/>
              <a:t>min</a:t>
            </a:r>
            <a:r>
              <a:rPr lang="en-US" sz="3600" dirty="0"/>
              <a:t> &gt; </a:t>
            </a:r>
            <a:r>
              <a:rPr lang="en-US" sz="3600" dirty="0" smtClean="0"/>
              <a:t>0.3; T1qqqq </a:t>
            </a:r>
            <a:r>
              <a:rPr lang="en-US" sz="3600" dirty="0"/>
              <a:t>(Mg = 2200, </a:t>
            </a:r>
            <a:r>
              <a:rPr lang="en-US" sz="3600" dirty="0" err="1"/>
              <a:t>Mχ</a:t>
            </a:r>
            <a:r>
              <a:rPr lang="en-US" sz="3600" dirty="0"/>
              <a:t> = 200)</a:t>
            </a:r>
          </a:p>
        </p:txBody>
      </p:sp>
      <p:pic>
        <p:nvPicPr>
          <p:cNvPr id="4" name="Picture 3" descr="T1qqqq_mg2200_mx200_h_dphi_nm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921782" y="-342442"/>
            <a:ext cx="5448715" cy="8045369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2020456" y="1477817"/>
            <a:ext cx="0" cy="437572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23273" y="5934670"/>
            <a:ext cx="8162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Most samples are flat-</a:t>
            </a:r>
            <a:r>
              <a:rPr lang="en-US" dirty="0" err="1" smtClean="0"/>
              <a:t>ish</a:t>
            </a:r>
            <a:r>
              <a:rPr lang="en-US" dirty="0" smtClean="0"/>
              <a:t>, with exception of QCD.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Other signal samples are broadly similar. </a:t>
            </a:r>
            <a:r>
              <a:rPr lang="en-US" dirty="0" err="1"/>
              <a:t>t</a:t>
            </a:r>
            <a:r>
              <a:rPr lang="en-US" dirty="0" err="1" smtClean="0"/>
              <a:t>ttt</a:t>
            </a:r>
            <a:r>
              <a:rPr lang="en-US" dirty="0" smtClean="0"/>
              <a:t> rate in general is low at small mass </a:t>
            </a:r>
            <a:r>
              <a:rPr lang="en-US" dirty="0" err="1" smtClean="0"/>
              <a:t>splittings</a:t>
            </a:r>
            <a:r>
              <a:rPr lang="en-US" dirty="0" smtClean="0"/>
              <a:t> due to off-shell tops.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198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|MHT-MET|/MET &lt; </a:t>
            </a:r>
            <a:r>
              <a:rPr lang="en-US" sz="2800" dirty="0" smtClean="0"/>
              <a:t>0.5, T1qqqq </a:t>
            </a:r>
            <a:r>
              <a:rPr lang="en-US" sz="2800" dirty="0"/>
              <a:t>(Mg = 2200, </a:t>
            </a:r>
            <a:r>
              <a:rPr lang="en-US" sz="2800" dirty="0" err="1"/>
              <a:t>Mχ</a:t>
            </a:r>
            <a:r>
              <a:rPr lang="en-US" sz="2800" dirty="0"/>
              <a:t> = 200)</a:t>
            </a:r>
          </a:p>
        </p:txBody>
      </p:sp>
      <p:pic>
        <p:nvPicPr>
          <p:cNvPr id="4" name="Picture 3" descr="T1qqqq_mg2200_mx200_h_dom_nm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954158" y="-27712"/>
            <a:ext cx="5245419" cy="7745189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583547" y="1720273"/>
            <a:ext cx="0" cy="422563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5455" y="6396335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Could consider reducing threshold. Most signal would still pass, but QCD would be suppressed.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91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182" y="274638"/>
            <a:ext cx="8386618" cy="1143000"/>
          </a:xfrm>
        </p:spPr>
        <p:txBody>
          <a:bodyPr>
            <a:normAutofit/>
          </a:bodyPr>
          <a:lstStyle/>
          <a:p>
            <a:r>
              <a:rPr lang="en-US" sz="2800" dirty="0"/>
              <a:t>|MHT-MET|/MET &lt; 0.5, T1qqqq (Mg = </a:t>
            </a:r>
            <a:r>
              <a:rPr lang="en-US" sz="2800" dirty="0" smtClean="0"/>
              <a:t>1700, </a:t>
            </a:r>
            <a:r>
              <a:rPr lang="en-US" sz="2800" dirty="0" err="1"/>
              <a:t>Mχ</a:t>
            </a:r>
            <a:r>
              <a:rPr lang="en-US" sz="2800" dirty="0"/>
              <a:t> = </a:t>
            </a:r>
            <a:r>
              <a:rPr lang="en-US" sz="2800" dirty="0" smtClean="0"/>
              <a:t>1400</a:t>
            </a:r>
            <a:r>
              <a:rPr lang="en-US" sz="2800" dirty="0"/>
              <a:t>)</a:t>
            </a:r>
          </a:p>
        </p:txBody>
      </p:sp>
      <p:pic>
        <p:nvPicPr>
          <p:cNvPr id="4" name="Picture 3" descr="T1qqqq_mg1700_mx1400_h_dom_nm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94873" y="-112401"/>
            <a:ext cx="5116288" cy="755452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745183" y="1604818"/>
            <a:ext cx="0" cy="41332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0182" y="6223003"/>
            <a:ext cx="8230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 very different from high mass splitting case, aside from softer peak at 0. Other signal samples are similar.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86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Trigger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93800"/>
          </a:xfrm>
        </p:spPr>
        <p:txBody>
          <a:bodyPr/>
          <a:lstStyle/>
          <a:p>
            <a:r>
              <a:rPr lang="en-US" sz="2200" dirty="0"/>
              <a:t>HT &gt; 250 </a:t>
            </a:r>
            <a:r>
              <a:rPr lang="en-US" sz="2200" dirty="0" err="1"/>
              <a:t>GeV</a:t>
            </a:r>
            <a:r>
              <a:rPr lang="en-US" sz="2200" dirty="0"/>
              <a:t>, MET &gt; 250 </a:t>
            </a:r>
            <a:r>
              <a:rPr lang="en-US" sz="2200" dirty="0" err="1"/>
              <a:t>GeV</a:t>
            </a:r>
            <a:r>
              <a:rPr lang="en-US" sz="2200" dirty="0"/>
              <a:t>. If HT &gt; 1000 </a:t>
            </a:r>
            <a:r>
              <a:rPr lang="en-US" sz="2200" dirty="0" err="1"/>
              <a:t>GeV</a:t>
            </a:r>
            <a:r>
              <a:rPr lang="en-US" sz="2200" dirty="0"/>
              <a:t>, MET &gt; 30 </a:t>
            </a:r>
            <a:r>
              <a:rPr lang="en-US" sz="2200" dirty="0" err="1"/>
              <a:t>GeV</a:t>
            </a:r>
            <a:r>
              <a:rPr lang="en-US" sz="2200" dirty="0" smtClean="0"/>
              <a:t>.</a:t>
            </a:r>
          </a:p>
          <a:p>
            <a:r>
              <a:rPr lang="en-US" sz="2200" dirty="0" smtClean="0"/>
              <a:t>2D plots of HT and MET for a representative set of background and signal samples follow.</a:t>
            </a:r>
            <a:endParaRPr lang="en-US" sz="2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034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273" y="18988"/>
            <a:ext cx="8363527" cy="881557"/>
          </a:xfrm>
        </p:spPr>
        <p:txBody>
          <a:bodyPr>
            <a:noAutofit/>
          </a:bodyPr>
          <a:lstStyle/>
          <a:p>
            <a:r>
              <a:rPr lang="en-US" sz="3600" dirty="0" smtClean="0"/>
              <a:t>Lepton veto, T1bbbb </a:t>
            </a:r>
            <a:r>
              <a:rPr lang="en-US" sz="3600" dirty="0"/>
              <a:t>(Mg = 2200, </a:t>
            </a:r>
            <a:r>
              <a:rPr lang="en-US" sz="3600" dirty="0" err="1"/>
              <a:t>Mχ</a:t>
            </a:r>
            <a:r>
              <a:rPr lang="en-US" sz="3600" dirty="0"/>
              <a:t> = 200)</a:t>
            </a:r>
          </a:p>
        </p:txBody>
      </p:sp>
      <p:pic>
        <p:nvPicPr>
          <p:cNvPr id="4" name="Picture 3" descr="T1bbbb_mg2200_mx200_h_nlep_nm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58832" y="-381013"/>
            <a:ext cx="5378342" cy="79414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6273" y="6094222"/>
            <a:ext cx="8774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Effective against W and top backgrounds.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Surprising that around 4 (20) </a:t>
            </a:r>
            <a:r>
              <a:rPr lang="en-US" dirty="0" err="1" smtClean="0"/>
              <a:t>leptonic</a:t>
            </a:r>
            <a:r>
              <a:rPr lang="en-US" dirty="0" smtClean="0"/>
              <a:t> WW (</a:t>
            </a:r>
            <a:r>
              <a:rPr lang="en-US" dirty="0" err="1" smtClean="0"/>
              <a:t>tt</a:t>
            </a:r>
            <a:r>
              <a:rPr lang="en-US" dirty="0" smtClean="0"/>
              <a:t>) events per </a:t>
            </a:r>
            <a:r>
              <a:rPr lang="en-US" dirty="0" err="1" smtClean="0"/>
              <a:t>fb</a:t>
            </a:r>
            <a:r>
              <a:rPr lang="en-US" dirty="0" smtClean="0"/>
              <a:t> lose </a:t>
            </a:r>
            <a:r>
              <a:rPr lang="en-US" b="1" dirty="0" smtClean="0"/>
              <a:t>both</a:t>
            </a:r>
            <a:r>
              <a:rPr lang="en-US" dirty="0" smtClean="0"/>
              <a:t> leptons. </a:t>
            </a:r>
            <a:r>
              <a:rPr lang="en-US" dirty="0" err="1" smtClean="0"/>
              <a:t>Taus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476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44535"/>
            <a:ext cx="8229600" cy="821374"/>
          </a:xfrm>
        </p:spPr>
        <p:txBody>
          <a:bodyPr>
            <a:noAutofit/>
          </a:bodyPr>
          <a:lstStyle/>
          <a:p>
            <a:r>
              <a:rPr lang="en-US" sz="3600" dirty="0" smtClean="0"/>
              <a:t>Lepton veto, T1tttt </a:t>
            </a:r>
            <a:r>
              <a:rPr lang="en-US" sz="3600" dirty="0"/>
              <a:t>(Mg = 2200, </a:t>
            </a:r>
            <a:r>
              <a:rPr lang="en-US" sz="3600" dirty="0" err="1"/>
              <a:t>Mχ</a:t>
            </a:r>
            <a:r>
              <a:rPr lang="en-US" sz="3600" dirty="0"/>
              <a:t> = 200)</a:t>
            </a:r>
          </a:p>
        </p:txBody>
      </p:sp>
      <p:pic>
        <p:nvPicPr>
          <p:cNvPr id="5" name="Picture 4" descr="T1tttt_mg2200_mx200_h_nlep_nm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55074" y="-463383"/>
            <a:ext cx="5135949" cy="7583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1735" y="5780910"/>
            <a:ext cx="88783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 expected, hurts signal acceptance more in decay channels including tops and </a:t>
            </a:r>
            <a:r>
              <a:rPr lang="en-US" dirty="0" err="1" smtClean="0"/>
              <a:t>Ws</a:t>
            </a:r>
            <a:r>
              <a:rPr lang="en-US" dirty="0" smtClean="0"/>
              <a:t>. </a:t>
            </a:r>
          </a:p>
          <a:p>
            <a:r>
              <a:rPr lang="en-US" dirty="0" smtClean="0"/>
              <a:t>Perhaps use a different strategy for </a:t>
            </a:r>
            <a:r>
              <a:rPr lang="en-US" dirty="0" err="1" smtClean="0"/>
              <a:t>tttt</a:t>
            </a:r>
            <a:r>
              <a:rPr lang="en-US" dirty="0" smtClean="0"/>
              <a:t>? </a:t>
            </a:r>
            <a:r>
              <a:rPr lang="en-US" dirty="0" err="1"/>
              <a:t>t</a:t>
            </a:r>
            <a:r>
              <a:rPr lang="en-US" dirty="0" err="1" smtClean="0"/>
              <a:t>ttt</a:t>
            </a:r>
            <a:r>
              <a:rPr lang="en-US" dirty="0" smtClean="0"/>
              <a:t> from SM might be rare enough to see an excess in </a:t>
            </a:r>
            <a:r>
              <a:rPr lang="en-US" dirty="0" err="1" smtClean="0"/>
              <a:t>tttt</a:t>
            </a:r>
            <a:r>
              <a:rPr lang="en-US" dirty="0" smtClean="0"/>
              <a:t> searches. Not much to be done for </a:t>
            </a:r>
            <a:r>
              <a:rPr lang="en-US" dirty="0" err="1" smtClean="0"/>
              <a:t>eg</a:t>
            </a:r>
            <a:r>
              <a:rPr lang="en-US" dirty="0" smtClean="0"/>
              <a:t> T2bW, though.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403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MT2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MT2: no cut for </a:t>
            </a:r>
            <a:r>
              <a:rPr lang="en-US" sz="2200" dirty="0" err="1"/>
              <a:t>N</a:t>
            </a:r>
            <a:r>
              <a:rPr lang="en-US" sz="2200" baseline="-25000" dirty="0" err="1"/>
              <a:t>j</a:t>
            </a:r>
            <a:r>
              <a:rPr lang="en-US" sz="2200" dirty="0"/>
              <a:t> = 1, otherwise MT2 &gt; 200 </a:t>
            </a:r>
            <a:r>
              <a:rPr lang="en-US" sz="2200" dirty="0" err="1"/>
              <a:t>GeV</a:t>
            </a:r>
            <a:r>
              <a:rPr lang="en-US" sz="2200" dirty="0"/>
              <a:t>, MT2 &gt; 400 </a:t>
            </a:r>
            <a:r>
              <a:rPr lang="en-US" sz="2200" dirty="0" err="1"/>
              <a:t>GeV</a:t>
            </a:r>
            <a:r>
              <a:rPr lang="en-US" sz="2200" dirty="0"/>
              <a:t> if HT &gt; 1500 </a:t>
            </a:r>
            <a:r>
              <a:rPr lang="en-US" sz="2200" dirty="0" err="1" smtClean="0"/>
              <a:t>GeV</a:t>
            </a:r>
            <a:endParaRPr lang="en-US" sz="2200" dirty="0" smtClean="0"/>
          </a:p>
          <a:p>
            <a:r>
              <a:rPr lang="en-US" sz="2200" dirty="0" smtClean="0"/>
              <a:t>1D plots of MT2 follow, with backgrounds stacked and signal points overlaid.</a:t>
            </a:r>
            <a:endParaRPr lang="en-US" sz="2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7261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145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MT2</a:t>
            </a:r>
            <a:r>
              <a:rPr lang="en-US" dirty="0" smtClean="0"/>
              <a:t>, T1bbbb </a:t>
            </a:r>
            <a:r>
              <a:rPr lang="en-US" dirty="0"/>
              <a:t>(Mg = 2200, </a:t>
            </a:r>
            <a:r>
              <a:rPr lang="en-US" dirty="0" err="1"/>
              <a:t>Mχ</a:t>
            </a:r>
            <a:r>
              <a:rPr lang="en-US" dirty="0"/>
              <a:t> = 200)</a:t>
            </a:r>
            <a:endParaRPr lang="en-US" dirty="0"/>
          </a:p>
        </p:txBody>
      </p:sp>
      <p:pic>
        <p:nvPicPr>
          <p:cNvPr id="4" name="Picture 3" descr="T1bbbb_mg2200_mx200_h_mt2_nm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79661" y="-126400"/>
            <a:ext cx="5175045" cy="764127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2643910" y="1604818"/>
            <a:ext cx="0" cy="41332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96273" y="6281762"/>
            <a:ext cx="8490527" cy="37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Most dramatic effect is elimination of QCD.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9099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980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MT2, T1bbbb (Mg = </a:t>
            </a:r>
            <a:r>
              <a:rPr lang="en-US" dirty="0" smtClean="0"/>
              <a:t>1700</a:t>
            </a:r>
            <a:r>
              <a:rPr lang="en-US" dirty="0"/>
              <a:t>, </a:t>
            </a:r>
            <a:r>
              <a:rPr lang="en-US" dirty="0" err="1"/>
              <a:t>Mχ</a:t>
            </a:r>
            <a:r>
              <a:rPr lang="en-US" dirty="0"/>
              <a:t> = </a:t>
            </a:r>
            <a:r>
              <a:rPr lang="en-US" dirty="0" smtClean="0"/>
              <a:t>1400</a:t>
            </a:r>
            <a:r>
              <a:rPr lang="en-US" dirty="0"/>
              <a:t>)</a:t>
            </a:r>
          </a:p>
        </p:txBody>
      </p:sp>
      <p:pic>
        <p:nvPicPr>
          <p:cNvPr id="4" name="Picture 3" descr="T1bbbb_mg1700_mx1400_h_mt2_nm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980975" y="-66077"/>
            <a:ext cx="5261055" cy="77682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2534" y="6263924"/>
            <a:ext cx="8441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 am surprised that the MT2 distribution is peaked at larger MT2 in the compressed case.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742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94817"/>
            <a:ext cx="8229600" cy="1143000"/>
          </a:xfrm>
        </p:spPr>
        <p:txBody>
          <a:bodyPr/>
          <a:lstStyle/>
          <a:p>
            <a:r>
              <a:rPr lang="en-US" dirty="0" smtClean="0"/>
              <a:t>QCD</a:t>
            </a:r>
            <a:endParaRPr lang="en-US" dirty="0"/>
          </a:p>
        </p:txBody>
      </p:sp>
      <p:pic>
        <p:nvPicPr>
          <p:cNvPr id="8" name="Picture 7" descr="qcd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85966" y="-382038"/>
            <a:ext cx="5576458" cy="8233989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1720274" y="5403273"/>
            <a:ext cx="120072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1720274" y="1466273"/>
            <a:ext cx="0" cy="3937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921000" y="5867400"/>
            <a:ext cx="49414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2921000" y="5403273"/>
            <a:ext cx="0" cy="46412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089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46517"/>
            <a:ext cx="8229600" cy="1143000"/>
          </a:xfrm>
        </p:spPr>
        <p:txBody>
          <a:bodyPr/>
          <a:lstStyle/>
          <a:p>
            <a:r>
              <a:rPr lang="en-US" dirty="0" smtClean="0"/>
              <a:t>Z-&gt;</a:t>
            </a:r>
            <a:r>
              <a:rPr lang="en-US" dirty="0" err="1" smtClean="0"/>
              <a:t>νν</a:t>
            </a:r>
            <a:endParaRPr lang="en-US" dirty="0"/>
          </a:p>
        </p:txBody>
      </p:sp>
      <p:pic>
        <p:nvPicPr>
          <p:cNvPr id="5" name="Picture 4" descr="zinv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59640" y="-611614"/>
            <a:ext cx="6032246" cy="8906986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1362364" y="5645727"/>
            <a:ext cx="1350818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1362364" y="1431636"/>
            <a:ext cx="0" cy="421409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713182" y="6176820"/>
            <a:ext cx="532245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690091" y="5645727"/>
            <a:ext cx="0" cy="46412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632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200" y="-132520"/>
            <a:ext cx="8229600" cy="1143000"/>
          </a:xfrm>
        </p:spPr>
        <p:txBody>
          <a:bodyPr/>
          <a:lstStyle/>
          <a:p>
            <a:r>
              <a:rPr lang="en-US" dirty="0" err="1" smtClean="0"/>
              <a:t>ttX</a:t>
            </a:r>
            <a:r>
              <a:rPr lang="en-US" dirty="0" smtClean="0"/>
              <a:t> (ex: </a:t>
            </a:r>
            <a:r>
              <a:rPr lang="en-US" dirty="0" err="1" smtClean="0"/>
              <a:t>ttZ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 descr="ttz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76836" y="-382875"/>
            <a:ext cx="5847520" cy="863423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1558636" y="5657273"/>
            <a:ext cx="1304637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863273" y="6202218"/>
            <a:ext cx="5172363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558636" y="1558636"/>
            <a:ext cx="0" cy="409863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2863273" y="5657274"/>
            <a:ext cx="0" cy="54494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20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11354"/>
            <a:ext cx="8229600" cy="1143000"/>
          </a:xfrm>
        </p:spPr>
        <p:txBody>
          <a:bodyPr/>
          <a:lstStyle/>
          <a:p>
            <a:r>
              <a:rPr lang="en-US" dirty="0" err="1"/>
              <a:t>t</a:t>
            </a:r>
            <a:r>
              <a:rPr lang="en-US" dirty="0" err="1" smtClean="0"/>
              <a:t>t</a:t>
            </a:r>
            <a:r>
              <a:rPr lang="en-US" dirty="0" smtClean="0"/>
              <a:t> (ex: </a:t>
            </a:r>
            <a:r>
              <a:rPr lang="en-US" dirty="0" err="1" smtClean="0"/>
              <a:t>semileptonic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 descr="ttsl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660375" y="-141463"/>
            <a:ext cx="5674336" cy="8378512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 flipV="1">
            <a:off x="1558636" y="1754909"/>
            <a:ext cx="0" cy="397163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2819399" y="5726545"/>
            <a:ext cx="0" cy="54494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 flipV="1">
            <a:off x="1558636" y="5726545"/>
            <a:ext cx="1260763" cy="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2819400" y="6271489"/>
            <a:ext cx="5019964" cy="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250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17907"/>
            <a:ext cx="8229600" cy="1143000"/>
          </a:xfrm>
        </p:spPr>
        <p:txBody>
          <a:bodyPr/>
          <a:lstStyle/>
          <a:p>
            <a:r>
              <a:rPr lang="en-US" dirty="0" err="1" smtClean="0"/>
              <a:t>DY+Jets</a:t>
            </a:r>
            <a:endParaRPr lang="en-US" dirty="0"/>
          </a:p>
        </p:txBody>
      </p:sp>
      <p:pic>
        <p:nvPicPr>
          <p:cNvPr id="4" name="Picture 3" descr="dyjets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01281" y="-318988"/>
            <a:ext cx="5640730" cy="8328892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 flipH="1">
            <a:off x="1720273" y="5541818"/>
            <a:ext cx="1223819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944091" y="5541819"/>
            <a:ext cx="0" cy="4872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722582" y="1570182"/>
            <a:ext cx="0" cy="397163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2944092" y="6029037"/>
            <a:ext cx="499918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794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182"/>
            <a:ext cx="8229600" cy="68363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W+jets</a:t>
            </a:r>
            <a:endParaRPr lang="en-US" dirty="0"/>
          </a:p>
        </p:txBody>
      </p:sp>
      <p:pic>
        <p:nvPicPr>
          <p:cNvPr id="4" name="Picture 3" descr="wjets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08159" y="-354704"/>
            <a:ext cx="5229780" cy="7722098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918855" y="1397001"/>
            <a:ext cx="0" cy="365990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87255" y="5056909"/>
            <a:ext cx="0" cy="427182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918855" y="5056909"/>
            <a:ext cx="1168400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087255" y="5530273"/>
            <a:ext cx="4595090" cy="461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34818" y="6234545"/>
            <a:ext cx="791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Very similar to DY + jets; vector bosons are essentially equivalent in </a:t>
            </a:r>
            <a:r>
              <a:rPr lang="en-US" dirty="0" err="1" smtClean="0"/>
              <a:t>METxHT</a:t>
            </a:r>
            <a:r>
              <a:rPr lang="en-US" dirty="0" smtClean="0"/>
              <a:t> space.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166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433"/>
            <a:ext cx="8229600" cy="1143000"/>
          </a:xfrm>
        </p:spPr>
        <p:txBody>
          <a:bodyPr/>
          <a:lstStyle/>
          <a:p>
            <a:r>
              <a:rPr lang="en-US" dirty="0" smtClean="0"/>
              <a:t>WW</a:t>
            </a:r>
            <a:endParaRPr lang="en-US" dirty="0"/>
          </a:p>
        </p:txBody>
      </p:sp>
      <p:pic>
        <p:nvPicPr>
          <p:cNvPr id="4" name="Picture 3" descr="ww_h_htmet_noc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66590" y="-345881"/>
            <a:ext cx="5507804" cy="8132619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835728" y="1500910"/>
            <a:ext cx="0" cy="383309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992582" y="5334000"/>
            <a:ext cx="0" cy="49645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835728" y="5334000"/>
            <a:ext cx="1156854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992582" y="5821219"/>
            <a:ext cx="4892963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058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1813</TotalTime>
  <Words>757</Words>
  <Application>Microsoft Macintosh PowerPoint</Application>
  <PresentationFormat>On-screen Show (4:3)</PresentationFormat>
  <Paragraphs>67</Paragraphs>
  <Slides>24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Effect of Trigger and Selections on Background and Signal Samples</vt:lpstr>
      <vt:lpstr>Trigger</vt:lpstr>
      <vt:lpstr>QCD</vt:lpstr>
      <vt:lpstr>Z-&gt;νν</vt:lpstr>
      <vt:lpstr>ttX (ex: ttZ)</vt:lpstr>
      <vt:lpstr>tt (ex: semileptonic)</vt:lpstr>
      <vt:lpstr>DY+Jets</vt:lpstr>
      <vt:lpstr>W+jets</vt:lpstr>
      <vt:lpstr>WW</vt:lpstr>
      <vt:lpstr>T1bbbb (Mg = 2200, Mχ = 200)</vt:lpstr>
      <vt:lpstr>T1bbbb (Mg = 1700, Mχ = 1400)</vt:lpstr>
      <vt:lpstr>T2bb (Msq = 1200, Mχ = 200)</vt:lpstr>
      <vt:lpstr>T2bW (Msq = 1200, Mχ = 200)</vt:lpstr>
      <vt:lpstr>T2bb (Msq = 800, Mχ = 600)</vt:lpstr>
      <vt:lpstr>T2bW (Msq = 800, Mχ = 600)</vt:lpstr>
      <vt:lpstr>1D Selections</vt:lpstr>
      <vt:lpstr>Δφmin &gt; 0.3; T1qqqq (Mg = 2200, Mχ = 200)</vt:lpstr>
      <vt:lpstr>|MHT-MET|/MET &lt; 0.5, T1qqqq (Mg = 2200, Mχ = 200)</vt:lpstr>
      <vt:lpstr>|MHT-MET|/MET &lt; 0.5, T1qqqq (Mg = 1700, Mχ = 1400)</vt:lpstr>
      <vt:lpstr>Lepton veto, T1bbbb (Mg = 2200, Mχ = 200)</vt:lpstr>
      <vt:lpstr>Lepton veto, T1tttt (Mg = 2200, Mχ = 200)</vt:lpstr>
      <vt:lpstr>MT2 Selection</vt:lpstr>
      <vt:lpstr>MT2, T1bbbb (Mg = 2200, Mχ = 200)</vt:lpstr>
      <vt:lpstr>MT2, T1bbbb (Mg = 1700, Mχ = 1400)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 + Jets</dc:title>
  <dc:creator>Dylan Gilbert</dc:creator>
  <cp:lastModifiedBy>Dylan Gilbert</cp:lastModifiedBy>
  <cp:revision>106</cp:revision>
  <dcterms:created xsi:type="dcterms:W3CDTF">2017-05-10T19:03:04Z</dcterms:created>
  <dcterms:modified xsi:type="dcterms:W3CDTF">2017-05-23T20:17:03Z</dcterms:modified>
</cp:coreProperties>
</file>

<file path=docProps/thumbnail.jpeg>
</file>